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 · DROP 001 ·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THE BRIDGE BRAND SHOP</a:t>
            </a:r>
          </a:p>
        </p:txBody>
      </p:sp>
      <p:pic>
        <p:nvPicPr>
          <p:cNvPr id="5" name="Picture 4" descr="lockup-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377440"/>
            <a:ext cx="3135086" cy="822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3520440"/>
            <a:ext cx="1051560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200" b="1">
                <a:solidFill>
                  <a:srgbClr val="0F0E0B"/>
                </a:solidFill>
                <a:latin typeface="Hanken Grotesk"/>
              </a:rPr>
              <a:t>Look like you raised a 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DEBUT.SUPPLY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ONE COMPANY PER BRAND, EVER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10 —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011680"/>
            <a:ext cx="10972800" cy="12801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5400" b="1">
                <a:solidFill>
                  <a:srgbClr val="FAF9F6"/>
                </a:solidFill>
                <a:latin typeface="Hanken Grotesk"/>
              </a:rPr>
              <a:t>Your debut is ready.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3749039"/>
            <a:ext cx="2377440" cy="38100"/>
          </a:xfrm>
          <a:prstGeom prst="rect">
            <a:avLst/>
          </a:prstGeom>
          <a:solidFill>
            <a:srgbClr val="071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48640" y="4023360"/>
            <a:ext cx="91440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0">
                <a:solidFill>
                  <a:srgbClr val="CFE4FF"/>
                </a:solidFill>
                <a:latin typeface="Spline Sans Mono"/>
              </a:rPr>
              <a:t>debut.supply</a:t>
            </a:r>
          </a:p>
        </p:txBody>
      </p:sp>
      <p:pic>
        <p:nvPicPr>
          <p:cNvPr id="8" name="Picture 7" descr="lockup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935" y="5897880"/>
            <a:ext cx="174171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DROP 001 · LIVE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ONE COMPANY PER BRAND, EVER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02 —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103120"/>
            <a:ext cx="11064240" cy="2743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3000"/>
              </a:lnSpc>
            </a:pPr>
            <a:r>
              <a:rPr sz="5600" b="1">
                <a:solidFill>
                  <a:srgbClr val="0F0E0B"/>
                </a:solidFill>
                <a:latin typeface="Hanken Grotesk"/>
              </a:rPr>
              <a:t>Every kit is somebody's debut.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THE 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NOUN ABOVE, PARTICIPLES BELOW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03 —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0515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200">
                <a:solidFill>
                  <a:srgbClr val="E8482B"/>
                </a:solidFill>
                <a:latin typeface="Spline Sans Mono"/>
              </a:rPr>
              <a:t>01 · THE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600200"/>
            <a:ext cx="10972800" cy="21945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8000"/>
              </a:lnSpc>
            </a:pPr>
            <a:r>
              <a:rPr sz="3600" b="1">
                <a:solidFill>
                  <a:srgbClr val="0F0E0B"/>
                </a:solidFill>
                <a:latin typeface="Hanken Grotesk"/>
              </a:rPr>
              <a:t>Nobody's seed-stage logo survives the Series B rebrand. Stop pretending yours will.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4572000"/>
            <a:ext cx="347472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0F0E0B"/>
                </a:solidFill>
                <a:latin typeface="Spline Sans Mono"/>
              </a:rPr>
              <a:t>$40K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5257800"/>
            <a:ext cx="3474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0" spc="140">
                <a:solidFill>
                  <a:srgbClr val="8A8985"/>
                </a:solidFill>
                <a:latin typeface="Spline Sans Mono"/>
              </a:rPr>
              <a:t>WHAT A STUDIO CHARGES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9120" y="4572000"/>
            <a:ext cx="347472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0F0E0B"/>
                </a:solidFill>
                <a:latin typeface="Spline Sans Mono"/>
              </a:rPr>
              <a:t>8 weeks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9120" y="5257800"/>
            <a:ext cx="3474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0" spc="140">
                <a:solidFill>
                  <a:srgbClr val="8A8985"/>
                </a:solidFill>
                <a:latin typeface="Spline Sans Mono"/>
              </a:rPr>
              <a:t>WHAT A STUDIO TAKES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4572000"/>
            <a:ext cx="347472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0F0E0B"/>
                </a:solidFill>
                <a:latin typeface="Spline Sans Mono"/>
              </a:rPr>
              <a:t>18 months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5257800"/>
            <a:ext cx="3474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0" spc="140">
                <a:solidFill>
                  <a:srgbClr val="8A8985"/>
                </a:solidFill>
                <a:latin typeface="Spline Sans Mono"/>
              </a:rPr>
              <a:t>HOW LONG YOU ACTUALLY NEED 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PROBLEM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PRICED AGAINST USE, NOT A LIFETIME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rt-wall-of-do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53309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/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0515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200">
                <a:solidFill>
                  <a:srgbClr val="0713E1"/>
                </a:solidFill>
                <a:latin typeface="Spline Sans Mono"/>
              </a:rPr>
              <a:t>02 · THE BRIDGE BRAND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1737360"/>
            <a:ext cx="5852160" cy="21945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8000"/>
              </a:lnSpc>
            </a:pPr>
            <a:r>
              <a:rPr sz="3400" b="1">
                <a:solidFill>
                  <a:srgbClr val="0F0E0B"/>
                </a:solidFill>
                <a:latin typeface="Hanken Grotesk"/>
              </a:rPr>
              <a:t>A complete brand system. Ready Friday.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3840480"/>
            <a:ext cx="5669280" cy="2011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500" b="0">
                <a:solidFill>
                  <a:srgbClr val="8A8985"/>
                </a:solidFill>
                <a:latin typeface="Hanken Grotesk"/>
              </a:rPr>
              <a:t>Logo, living brand hub, type, color, image world, deck, site. Designed by one studio designer, reasoned all the way through, sold ten times, then retired forever.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/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05 —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0515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200">
                <a:solidFill>
                  <a:srgbClr val="0713E1"/>
                </a:solidFill>
                <a:latin typeface="Spline Sans Mono"/>
              </a:rPr>
              <a:t>03 · HOW IT WORKS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9202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4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2194560"/>
            <a:ext cx="2926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00" b="1" spc="200">
                <a:solidFill>
                  <a:srgbClr val="0713E1"/>
                </a:solidFill>
                <a:latin typeface="Spline Sans Mono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743200"/>
            <a:ext cx="29718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100" b="1">
                <a:solidFill>
                  <a:srgbClr val="0F0E0B"/>
                </a:solidFill>
                <a:latin typeface="Hanken Grotesk"/>
              </a:rPr>
              <a:t>Pick your kit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3657600"/>
            <a:ext cx="297180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8A8985"/>
                </a:solidFill>
                <a:latin typeface="Hanken Grotesk"/>
              </a:rPr>
              <a:t>Eight complete brands per drop. One matches your category.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43400" y="19202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4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17720" y="2194560"/>
            <a:ext cx="2926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00" b="1" spc="200">
                <a:solidFill>
                  <a:srgbClr val="0713E1"/>
                </a:solidFill>
                <a:latin typeface="Spline Sans Mono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7720" y="2743200"/>
            <a:ext cx="29718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100" b="1">
                <a:solidFill>
                  <a:srgbClr val="0F0E0B"/>
                </a:solidFill>
                <a:latin typeface="Hanken Grotesk"/>
              </a:rPr>
              <a:t>Apply your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7720" y="3657600"/>
            <a:ext cx="297180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8A8985"/>
                </a:solidFill>
                <a:latin typeface="Hanken Grotesk"/>
              </a:rPr>
              <a:t>The wordmark font is open source. Twenty minutes, guided.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38160" y="1920240"/>
            <a:ext cx="3520440" cy="329184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4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12480" y="2194560"/>
            <a:ext cx="2926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00" b="1" spc="200">
                <a:solidFill>
                  <a:srgbClr val="0713E1"/>
                </a:solidFill>
                <a:latin typeface="Spline Sans Mono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2480" y="2743200"/>
            <a:ext cx="29718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100" b="1">
                <a:solidFill>
                  <a:srgbClr val="0F0E0B"/>
                </a:solidFill>
                <a:latin typeface="Hanken Grotesk"/>
              </a:rPr>
              <a:t>Launch looking funded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12480" y="3657600"/>
            <a:ext cx="2971800" cy="13716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300" b="0">
                <a:solidFill>
                  <a:srgbClr val="8A8985"/>
                </a:solidFill>
                <a:latin typeface="Hanken Grotesk"/>
              </a:rPr>
              <a:t>Deck, site, social: the whole surface, already coherent.</a:t>
            </a:r>
          </a:p>
        </p:txBody>
      </p:sp>
      <p:pic>
        <p:nvPicPr>
          <p:cNvPr id="18" name="Picture 17" descr="el-starts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735" y="868680"/>
            <a:ext cx="960120" cy="960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MECHANISM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HIT GO INSTANTLY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06 —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371600"/>
            <a:ext cx="100584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0">
                <a:solidFill>
                  <a:srgbClr val="CFE4FF"/>
                </a:solidFill>
                <a:latin typeface="Spline Sans Mono"/>
              </a:rPr>
              <a:t>Drop 001 · Summer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2148840"/>
            <a:ext cx="11155680" cy="1463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5200" b="1">
                <a:solidFill>
                  <a:srgbClr val="FAF9F6"/>
                </a:solidFill>
                <a:latin typeface="Spline Sans Mono"/>
              </a:rPr>
              <a:t>handled</a:t>
            </a:r>
            <a:r>
              <a:rPr sz="5200" b="1">
                <a:solidFill>
                  <a:srgbClr val="8A8985"/>
                </a:solidFill>
                <a:latin typeface="Spline Sans Mono"/>
              </a:rPr>
              <a:t>  ·  live 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4389120"/>
            <a:ext cx="26517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500" b="1">
                <a:solidFill>
                  <a:srgbClr val="FAF9F6"/>
                </a:solidFill>
                <a:latin typeface="Spline Sans Mono"/>
              </a:rPr>
              <a:t>1 of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5029200"/>
            <a:ext cx="2651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0" spc="140">
                <a:solidFill>
                  <a:srgbClr val="8A8985"/>
                </a:solidFill>
                <a:latin typeface="Spline Sans Mono"/>
              </a:rPr>
              <a:t>COMPANIES, 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4389120"/>
            <a:ext cx="26517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500" b="1">
                <a:solidFill>
                  <a:srgbClr val="FAF9F6"/>
                </a:solidFill>
                <a:latin typeface="Spline Sans Mono"/>
              </a:rPr>
              <a:t>$499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5029200"/>
            <a:ext cx="2651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0" spc="140">
                <a:solidFill>
                  <a:srgbClr val="8A8985"/>
                </a:solidFill>
                <a:latin typeface="Spline Sans Mono"/>
              </a:rPr>
              <a:t>FOUNDING PRICE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360" y="4389120"/>
            <a:ext cx="26517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500" b="1">
                <a:solidFill>
                  <a:srgbClr val="FAF9F6"/>
                </a:solidFill>
                <a:latin typeface="Spline Sans Mono"/>
              </a:rPr>
              <a:t>full rights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9360" y="5029200"/>
            <a:ext cx="2651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0" spc="140">
                <a:solidFill>
                  <a:srgbClr val="8A8985"/>
                </a:solidFill>
                <a:latin typeface="Spline Sans Mono"/>
              </a:rPr>
              <a:t>INCLUDED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9720" y="4389120"/>
            <a:ext cx="26517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500" b="1">
                <a:solidFill>
                  <a:srgbClr val="FAF9F6"/>
                </a:solidFill>
                <a:latin typeface="Spline Sans Mono"/>
              </a:rPr>
              <a:t>retired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89720" y="5029200"/>
            <a:ext cx="265176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100" b="0" spc="140">
                <a:solidFill>
                  <a:srgbClr val="8A8985"/>
                </a:solidFill>
                <a:latin typeface="Spline Sans Mono"/>
              </a:rPr>
              <a:t>THE MOMENT IT SELLS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THE DROP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RETIRED FOREVER AT ZERO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07 —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0515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200">
                <a:solidFill>
                  <a:srgbClr val="0713E1"/>
                </a:solidFill>
                <a:latin typeface="Spline Sans Mono"/>
              </a:rPr>
              <a:t>04 · THE HOUSE GRAMMAR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2194560"/>
            <a:ext cx="10972800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000" b="1">
                <a:solidFill>
                  <a:srgbClr val="0F0E0B"/>
                </a:solidFill>
                <a:latin typeface="Hanken Grotesk"/>
              </a:rPr>
              <a:t>Noun above, participles below.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657600"/>
            <a:ext cx="111556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0F0E0B"/>
                </a:solidFill>
                <a:latin typeface="Spline Sans Mono"/>
              </a:rPr>
              <a:t>debut</a:t>
            </a:r>
            <a:r>
              <a:rPr sz="3000" b="1">
                <a:solidFill>
                  <a:srgbClr val="8A8985"/>
                </a:solidFill>
                <a:latin typeface="Spline Sans Mono"/>
              </a:rPr>
              <a:t>   /   </a:t>
            </a:r>
            <a:r>
              <a:rPr sz="3000" b="1">
                <a:solidFill>
                  <a:srgbClr val="0F0E0B"/>
                </a:solidFill>
                <a:latin typeface="Spline Sans Mono"/>
              </a:rPr>
              <a:t>handled</a:t>
            </a:r>
            <a:r>
              <a:rPr sz="3000" b="1">
                <a:solidFill>
                  <a:srgbClr val="8A8985"/>
                </a:solidFill>
                <a:latin typeface="Spline Sans Mono"/>
              </a:rPr>
              <a:t>   ·   </a:t>
            </a:r>
            <a:r>
              <a:rPr sz="3000" b="1">
                <a:solidFill>
                  <a:srgbClr val="8A8985"/>
                </a:solidFill>
                <a:latin typeface="Spline Sans Mono"/>
              </a:rPr>
              <a:t>backed</a:t>
            </a:r>
            <a:r>
              <a:rPr sz="3000" b="1">
                <a:solidFill>
                  <a:srgbClr val="8A8985"/>
                </a:solidFill>
                <a:latin typeface="Spline Sans Mono"/>
              </a:rPr>
              <a:t>   ·   </a:t>
            </a:r>
            <a:r>
              <a:rPr sz="3000" b="1">
                <a:solidFill>
                  <a:srgbClr val="8A8985"/>
                </a:solidFill>
                <a:latin typeface="Spline Sans Mono"/>
              </a:rPr>
              <a:t>signed</a:t>
            </a:r>
            <a:r>
              <a:rPr sz="3000" b="1">
                <a:solidFill>
                  <a:srgbClr val="8A8985"/>
                </a:solidFill>
                <a:latin typeface="Spline Sans Mono"/>
              </a:rPr>
              <a:t>   ·   </a:t>
            </a:r>
            <a:r>
              <a:rPr sz="3000" b="1">
                <a:solidFill>
                  <a:srgbClr val="8A8985"/>
                </a:solidFill>
                <a:latin typeface="Spline Sans Mono"/>
              </a:rPr>
              <a:t>landed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4846320"/>
            <a:ext cx="1005840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0">
                <a:solidFill>
                  <a:srgbClr val="8A8985"/>
                </a:solidFill>
                <a:latin typeface="Hanken Grotesk"/>
              </a:rPr>
              <a:t>The shop is the event. Every kit is the state it leaves you 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FAMILY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EIGHT PARTICIPLES PER DROP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rt-staircase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834640" cy="6858000"/>
          </a:xfrm>
          <a:prstGeom prst="rect">
            <a:avLst/>
          </a:prstGeom>
          <a:solidFill>
            <a:srgbClr val="0F0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11480" y="2103120"/>
            <a:ext cx="2103120" cy="3108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>
                <a:solidFill>
                  <a:srgbClr val="FAF9F6"/>
                </a:solidFill>
                <a:latin typeface="Hanken Grotesk"/>
              </a:rPr>
              <a:t>The arrival is the only color in the room.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08 —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ART DIRECTION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DEBUT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655" y="384048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09 —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051560"/>
            <a:ext cx="73152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200">
                <a:solidFill>
                  <a:srgbClr val="0713E1"/>
                </a:solidFill>
                <a:latin typeface="Spline Sans Mono"/>
              </a:rPr>
              <a:t>05 · THE ROAD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" y="3291840"/>
            <a:ext cx="10515600" cy="27940"/>
          </a:xfrm>
          <a:prstGeom prst="rect">
            <a:avLst/>
          </a:prstGeom>
          <a:solidFill>
            <a:srgbClr val="071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Oval 6"/>
          <p:cNvSpPr/>
          <p:nvPr/>
        </p:nvSpPr>
        <p:spPr>
          <a:xfrm>
            <a:off x="1051560" y="3209544"/>
            <a:ext cx="182880" cy="182880"/>
          </a:xfrm>
          <a:prstGeom prst="ellipse">
            <a:avLst/>
          </a:prstGeom>
          <a:solidFill>
            <a:srgbClr val="071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594360" y="2514600"/>
            <a:ext cx="23774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150">
                <a:solidFill>
                  <a:srgbClr val="0713E1"/>
                </a:solidFill>
                <a:latin typeface="Spline Sans Mono"/>
              </a:rPr>
              <a:t>DROP 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3657600"/>
            <a:ext cx="24688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0F0E0B"/>
                </a:solidFill>
                <a:latin typeface="Hanken Grotesk"/>
              </a:rPr>
              <a:t>handled live · the proof</a:t>
            </a:r>
          </a:p>
        </p:txBody>
      </p:sp>
      <p:sp>
        <p:nvSpPr>
          <p:cNvPr id="10" name="Oval 9"/>
          <p:cNvSpPr/>
          <p:nvPr/>
        </p:nvSpPr>
        <p:spPr>
          <a:xfrm>
            <a:off x="4069080" y="3209544"/>
            <a:ext cx="182880" cy="182880"/>
          </a:xfrm>
          <a:prstGeom prst="ellipse">
            <a:avLst/>
          </a:prstGeom>
          <a:solidFill>
            <a:srgbClr val="071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11880" y="2514600"/>
            <a:ext cx="23774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150">
                <a:solidFill>
                  <a:srgbClr val="0713E1"/>
                </a:solidFill>
                <a:latin typeface="Spline Sans Mono"/>
              </a:rPr>
              <a:t>DROP 001 · FULL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1880" y="3657600"/>
            <a:ext cx="24688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0F0E0B"/>
                </a:solidFill>
                <a:latin typeface="Hanken Grotesk"/>
              </a:rPr>
              <a:t>all eight brands live</a:t>
            </a:r>
          </a:p>
        </p:txBody>
      </p:sp>
      <p:sp>
        <p:nvSpPr>
          <p:cNvPr id="13" name="Oval 12"/>
          <p:cNvSpPr/>
          <p:nvPr/>
        </p:nvSpPr>
        <p:spPr>
          <a:xfrm>
            <a:off x="7086600" y="3209544"/>
            <a:ext cx="182880" cy="182880"/>
          </a:xfrm>
          <a:prstGeom prst="ellipse">
            <a:avLst/>
          </a:prstGeom>
          <a:solidFill>
            <a:srgbClr val="071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629400" y="2514600"/>
            <a:ext cx="23774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150">
                <a:solidFill>
                  <a:srgbClr val="0713E1"/>
                </a:solidFill>
                <a:latin typeface="Spline Sans Mono"/>
              </a:rPr>
              <a:t>DROP 002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3657600"/>
            <a:ext cx="24688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0F0E0B"/>
                </a:solidFill>
                <a:latin typeface="Hanken Grotesk"/>
              </a:rPr>
              <a:t>new frames, same grammar</a:t>
            </a:r>
          </a:p>
        </p:txBody>
      </p:sp>
      <p:sp>
        <p:nvSpPr>
          <p:cNvPr id="16" name="Oval 15"/>
          <p:cNvSpPr/>
          <p:nvPr/>
        </p:nvSpPr>
        <p:spPr>
          <a:xfrm>
            <a:off x="10104120" y="3209544"/>
            <a:ext cx="182880" cy="182880"/>
          </a:xfrm>
          <a:prstGeom prst="ellipse">
            <a:avLst/>
          </a:prstGeom>
          <a:solidFill>
            <a:srgbClr val="0713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646920" y="2514600"/>
            <a:ext cx="23774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200" b="1" spc="150">
                <a:solidFill>
                  <a:srgbClr val="0713E1"/>
                </a:solidFill>
                <a:latin typeface="Spline Sans Mono"/>
              </a:rPr>
              <a:t>PRODUCT V2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46920" y="3657600"/>
            <a:ext cx="24688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0F0E0B"/>
                </a:solidFill>
                <a:latin typeface="Hanken Grotesk"/>
              </a:rPr>
              <a:t>the configurator</a:t>
            </a:r>
          </a:p>
        </p:txBody>
      </p:sp>
      <p:pic>
        <p:nvPicPr>
          <p:cNvPr id="19" name="Picture 18" descr="el-spire-ne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335" y="5029200"/>
            <a:ext cx="1371600" cy="1371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640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ROADMAP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655" y="6199632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000" b="0" spc="180">
                <a:solidFill>
                  <a:srgbClr val="8A8985"/>
                </a:solidFill>
                <a:latin typeface="Spline Sans Mono"/>
              </a:rPr>
              <a:t>KIT.JSON IS ALREADY THE DATA MODEL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